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02" r:id="rId4"/>
    <p:sldId id="277" r:id="rId5"/>
    <p:sldId id="303" r:id="rId6"/>
    <p:sldId id="286" r:id="rId7"/>
    <p:sldId id="279" r:id="rId8"/>
    <p:sldId id="280" r:id="rId9"/>
    <p:sldId id="304" r:id="rId10"/>
    <p:sldId id="281" r:id="rId11"/>
    <p:sldId id="284" r:id="rId12"/>
    <p:sldId id="305" r:id="rId13"/>
    <p:sldId id="285" r:id="rId14"/>
    <p:sldId id="287" r:id="rId15"/>
    <p:sldId id="288" r:id="rId16"/>
    <p:sldId id="289" r:id="rId17"/>
    <p:sldId id="282" r:id="rId18"/>
    <p:sldId id="270" r:id="rId19"/>
    <p:sldId id="306" r:id="rId20"/>
    <p:sldId id="308" r:id="rId21"/>
    <p:sldId id="307" r:id="rId22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176" y="-2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1E8A2-F455-48B6-8441-ECB379DAB0A3}" type="datetimeFigureOut">
              <a:rPr lang="zh-TW" altLang="en-US" smtClean="0"/>
              <a:t>2015/3/8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ECD68-0F7D-464A-90D2-6CC834F596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4988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1E8A2-F455-48B6-8441-ECB379DAB0A3}" type="datetimeFigureOut">
              <a:rPr lang="zh-TW" altLang="en-US" smtClean="0"/>
              <a:t>2015/3/8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ECD68-0F7D-464A-90D2-6CC834F596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4224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1E8A2-F455-48B6-8441-ECB379DAB0A3}" type="datetimeFigureOut">
              <a:rPr lang="zh-TW" altLang="en-US" smtClean="0"/>
              <a:t>2015/3/8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ECD68-0F7D-464A-90D2-6CC834F596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1060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1E8A2-F455-48B6-8441-ECB379DAB0A3}" type="datetimeFigureOut">
              <a:rPr lang="zh-TW" altLang="en-US" smtClean="0"/>
              <a:t>2015/3/8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ECD68-0F7D-464A-90D2-6CC834F596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4511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1E8A2-F455-48B6-8441-ECB379DAB0A3}" type="datetimeFigureOut">
              <a:rPr lang="zh-TW" altLang="en-US" smtClean="0"/>
              <a:t>2015/3/8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ECD68-0F7D-464A-90D2-6CC834F596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1815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1E8A2-F455-48B6-8441-ECB379DAB0A3}" type="datetimeFigureOut">
              <a:rPr lang="zh-TW" altLang="en-US" smtClean="0"/>
              <a:t>2015/3/8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ECD68-0F7D-464A-90D2-6CC834F596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2321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1E8A2-F455-48B6-8441-ECB379DAB0A3}" type="datetimeFigureOut">
              <a:rPr lang="zh-TW" altLang="en-US" smtClean="0"/>
              <a:t>2015/3/8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ECD68-0F7D-464A-90D2-6CC834F596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6323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1E8A2-F455-48B6-8441-ECB379DAB0A3}" type="datetimeFigureOut">
              <a:rPr lang="zh-TW" altLang="en-US" smtClean="0"/>
              <a:t>2015/3/8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ECD68-0F7D-464A-90D2-6CC834F596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4657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1E8A2-F455-48B6-8441-ECB379DAB0A3}" type="datetimeFigureOut">
              <a:rPr lang="zh-TW" altLang="en-US" smtClean="0"/>
              <a:t>2015/3/8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ECD68-0F7D-464A-90D2-6CC834F596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81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1E8A2-F455-48B6-8441-ECB379DAB0A3}" type="datetimeFigureOut">
              <a:rPr lang="zh-TW" altLang="en-US" smtClean="0"/>
              <a:t>2015/3/8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ECD68-0F7D-464A-90D2-6CC834F596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1072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1E8A2-F455-48B6-8441-ECB379DAB0A3}" type="datetimeFigureOut">
              <a:rPr lang="zh-TW" altLang="en-US" smtClean="0"/>
              <a:t>2015/3/8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ECD68-0F7D-464A-90D2-6CC834F596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2752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1E8A2-F455-48B6-8441-ECB379DAB0A3}" type="datetimeFigureOut">
              <a:rPr lang="zh-TW" altLang="en-US" smtClean="0"/>
              <a:t>2015/3/8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CECD68-0F7D-464A-90D2-6CC834F596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6943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Developer</a:t>
            </a:r>
            <a:r>
              <a:rPr lang="zh-TW" altLang="en-US" dirty="0" smtClean="0"/>
              <a:t> </a:t>
            </a:r>
            <a:r>
              <a:rPr lang="en-US" altLang="zh-TW" dirty="0" smtClean="0"/>
              <a:t>Exchange Group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深入淺出設計模式</a:t>
            </a:r>
            <a:r>
              <a:rPr lang="en-US" altLang="zh-TW" dirty="0" smtClean="0"/>
              <a:t>#3:</a:t>
            </a:r>
            <a:endParaRPr lang="en-US" altLang="zh-TW" dirty="0"/>
          </a:p>
          <a:p>
            <a:r>
              <a:rPr lang="zh-TW" altLang="en-US" dirty="0"/>
              <a:t>裝飾</a:t>
            </a:r>
            <a:r>
              <a:rPr lang="zh-TW" altLang="en-US" dirty="0" smtClean="0"/>
              <a:t>者模式</a:t>
            </a:r>
            <a:endParaRPr lang="en-US" altLang="zh-TW" dirty="0" smtClean="0"/>
          </a:p>
          <a:p>
            <a:r>
              <a:rPr lang="en-US" altLang="zh-TW" dirty="0" smtClean="0"/>
              <a:t>Prepare by Sean Hsieh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6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Class diagram of Decorator </a:t>
            </a:r>
            <a:r>
              <a:rPr lang="en-US" altLang="zh-TW" dirty="0"/>
              <a:t>pattern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76872"/>
          </a:xfrm>
        </p:spPr>
        <p:txBody>
          <a:bodyPr>
            <a:normAutofit/>
          </a:bodyPr>
          <a:lstStyle/>
          <a:p>
            <a:r>
              <a:rPr lang="en-US" altLang="zh-TW" b="1" dirty="0" smtClean="0"/>
              <a:t>Decorator pattern define</a:t>
            </a:r>
          </a:p>
          <a:p>
            <a:pPr lvl="1"/>
            <a:r>
              <a:rPr lang="en-US" altLang="zh-TW" sz="2000" dirty="0"/>
              <a:t>A</a:t>
            </a:r>
            <a:r>
              <a:rPr lang="en-US" altLang="zh-TW" sz="2000" dirty="0" smtClean="0"/>
              <a:t>ttaches additional responsibilities </a:t>
            </a:r>
            <a:r>
              <a:rPr lang="en-US" altLang="zh-TW" sz="2000" dirty="0"/>
              <a:t>to an object dynamically.</a:t>
            </a:r>
          </a:p>
          <a:p>
            <a:pPr lvl="1"/>
            <a:r>
              <a:rPr lang="en-US" altLang="zh-TW" sz="2000" dirty="0"/>
              <a:t>P</a:t>
            </a:r>
            <a:r>
              <a:rPr lang="en-US" altLang="zh-TW" sz="2000" dirty="0" smtClean="0"/>
              <a:t>rovide </a:t>
            </a:r>
            <a:r>
              <a:rPr lang="en-US" altLang="zh-TW" sz="2000" dirty="0"/>
              <a:t>a flexible alternative </a:t>
            </a:r>
            <a:r>
              <a:rPr lang="en-US" altLang="zh-TW" sz="2000" dirty="0" smtClean="0"/>
              <a:t>to </a:t>
            </a:r>
            <a:r>
              <a:rPr lang="en-US" altLang="zh-TW" sz="2000" dirty="0" err="1" smtClean="0"/>
              <a:t>subclassing</a:t>
            </a:r>
            <a:r>
              <a:rPr lang="en-US" altLang="zh-TW" sz="2000" dirty="0" smtClean="0"/>
              <a:t> </a:t>
            </a:r>
            <a:r>
              <a:rPr lang="en-US" altLang="zh-TW" sz="2000" dirty="0"/>
              <a:t>for extending functionality.</a:t>
            </a:r>
            <a:endParaRPr lang="zh-TW" alt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556" y="2924944"/>
            <a:ext cx="5090716" cy="37241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3347864" y="3068960"/>
            <a:ext cx="1224136" cy="8640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923928" y="4005064"/>
            <a:ext cx="1224136" cy="8640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01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Example of components (superclass)</a:t>
            </a:r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44" y="1772816"/>
            <a:ext cx="8673544" cy="3043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727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of components</a:t>
            </a:r>
            <a:endParaRPr lang="zh-TW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484784"/>
            <a:ext cx="5920705" cy="5365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995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</a:t>
            </a:r>
            <a:r>
              <a:rPr lang="en-US" altLang="zh-TW" dirty="0" smtClean="0"/>
              <a:t>of decorator(superclass)</a:t>
            </a:r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2047875"/>
            <a:ext cx="7286625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549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of decorator</a:t>
            </a:r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68760"/>
            <a:ext cx="813435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958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</a:t>
            </a:r>
            <a:r>
              <a:rPr lang="en-US" altLang="zh-TW" dirty="0" smtClean="0"/>
              <a:t>of main function</a:t>
            </a:r>
            <a:endParaRPr lang="zh-TW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381074"/>
            <a:ext cx="6234460" cy="5214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505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Class diagram </a:t>
            </a:r>
            <a:br>
              <a:rPr lang="en-US" altLang="zh-TW" dirty="0" smtClean="0"/>
            </a:br>
            <a:r>
              <a:rPr lang="en-US" altLang="zh-TW" dirty="0" smtClean="0"/>
              <a:t>(using </a:t>
            </a:r>
            <a:r>
              <a:rPr lang="en-US" altLang="zh-TW" dirty="0"/>
              <a:t>d</a:t>
            </a:r>
            <a:r>
              <a:rPr lang="en-US" altLang="zh-TW" dirty="0" smtClean="0"/>
              <a:t>ecorator framework)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03040"/>
            <a:ext cx="7225432" cy="49502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05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Advantage of Observer pattern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Allowing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systems </a:t>
            </a:r>
            <a:r>
              <a:rPr lang="en-US" altLang="zh-TW" dirty="0"/>
              <a:t>to be extended, even if we </a:t>
            </a:r>
            <a:r>
              <a:rPr lang="en-US" altLang="zh-TW" dirty="0" smtClean="0"/>
              <a:t>can’t</a:t>
            </a:r>
            <a:r>
              <a:rPr lang="zh-TW" altLang="en-US" dirty="0" smtClean="0"/>
              <a:t> </a:t>
            </a:r>
            <a:r>
              <a:rPr lang="en-US" altLang="zh-TW" dirty="0" smtClean="0"/>
              <a:t>change </a:t>
            </a:r>
            <a:r>
              <a:rPr lang="en-US" altLang="zh-TW" dirty="0"/>
              <a:t>the underlying code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Solution of </a:t>
            </a:r>
            <a:r>
              <a:rPr lang="en-US" altLang="zh-TW" b="1" dirty="0" smtClean="0"/>
              <a:t>class explosions</a:t>
            </a:r>
            <a:r>
              <a:rPr lang="en-US" altLang="zh-TW" dirty="0"/>
              <a:t>, </a:t>
            </a:r>
            <a:r>
              <a:rPr lang="en-US" altLang="zh-TW" b="1" dirty="0"/>
              <a:t>rigid designs</a:t>
            </a:r>
            <a:r>
              <a:rPr lang="en-US" altLang="zh-TW" dirty="0"/>
              <a:t>, or we add </a:t>
            </a:r>
            <a:r>
              <a:rPr lang="en-US" altLang="zh-TW" b="1" dirty="0"/>
              <a:t>functionality to the base class that </a:t>
            </a:r>
            <a:r>
              <a:rPr lang="en-US" altLang="zh-TW" b="1" dirty="0" smtClean="0"/>
              <a:t>isn’t appropriate </a:t>
            </a:r>
            <a:r>
              <a:rPr lang="en-US" altLang="zh-TW" b="1" dirty="0"/>
              <a:t>for some of the subclasses</a:t>
            </a:r>
            <a:r>
              <a:rPr lang="en-US" altLang="zh-TW" dirty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4204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3568" y="2492896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More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085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Image editor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441036"/>
            <a:ext cx="5690964" cy="501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8399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Scene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/>
              <a:t>A coffee shop menu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132856"/>
            <a:ext cx="6872342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311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Functions of image editor </a:t>
            </a:r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259953"/>
            <a:ext cx="3024336" cy="267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68760"/>
            <a:ext cx="2926085" cy="2629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776" y="3861048"/>
            <a:ext cx="3008553" cy="2664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7" y="3931304"/>
            <a:ext cx="3024336" cy="2675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5685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Class diagram of image editor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8260312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2688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306" y="1196752"/>
            <a:ext cx="6293046" cy="5301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But we have many flavor of beverage…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34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Let’s try to solve the problem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b="1" dirty="0"/>
              <a:t>u</a:t>
            </a:r>
            <a:r>
              <a:rPr lang="en-US" altLang="zh-TW" sz="2400" b="1" dirty="0" smtClean="0"/>
              <a:t>se instance </a:t>
            </a:r>
            <a:r>
              <a:rPr lang="en-US" altLang="zh-TW" sz="2400" b="1" dirty="0"/>
              <a:t>variables and inheritance </a:t>
            </a:r>
            <a:r>
              <a:rPr lang="en-US" altLang="zh-TW" sz="2400" b="1" dirty="0" smtClean="0"/>
              <a:t>in the </a:t>
            </a:r>
            <a:r>
              <a:rPr lang="en-US" altLang="zh-TW" sz="2400" b="1" dirty="0"/>
              <a:t>superclass to keep track of </a:t>
            </a:r>
            <a:r>
              <a:rPr lang="en-US" altLang="zh-TW" sz="2400" b="1" dirty="0" smtClean="0"/>
              <a:t>the condiments</a:t>
            </a:r>
            <a:endParaRPr lang="zh-TW" altLang="en-US" sz="24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348880"/>
            <a:ext cx="6819900" cy="450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067944" y="3501008"/>
            <a:ext cx="1008112" cy="165618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156176" y="3645024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But if we have new condiment?</a:t>
            </a:r>
            <a:endParaRPr lang="zh-TW" altLang="en-US" dirty="0">
              <a:solidFill>
                <a:srgbClr val="C00000"/>
              </a:solidFill>
            </a:endParaRPr>
          </a:p>
        </p:txBody>
      </p:sp>
      <p:cxnSp>
        <p:nvCxnSpPr>
          <p:cNvPr id="7" name="直線單箭頭接點 6"/>
          <p:cNvCxnSpPr>
            <a:endCxn id="5" idx="1"/>
          </p:cNvCxnSpPr>
          <p:nvPr/>
        </p:nvCxnSpPr>
        <p:spPr>
          <a:xfrm>
            <a:off x="5076056" y="3861048"/>
            <a:ext cx="1080120" cy="107142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87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b="1" dirty="0"/>
              <a:t>Open-Closed</a:t>
            </a:r>
            <a:r>
              <a:rPr lang="en-US" altLang="zh-TW" dirty="0"/>
              <a:t> Principle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1.</a:t>
            </a:r>
            <a:r>
              <a:rPr lang="en-US" altLang="zh-TW" dirty="0"/>
              <a:t> Classes should be </a:t>
            </a:r>
            <a:r>
              <a:rPr lang="en-US" altLang="zh-TW" b="1" dirty="0" smtClean="0"/>
              <a:t>open</a:t>
            </a:r>
            <a:r>
              <a:rPr lang="en-US" altLang="zh-TW" dirty="0" smtClean="0"/>
              <a:t> for </a:t>
            </a:r>
            <a:r>
              <a:rPr lang="en-US" altLang="zh-TW" dirty="0"/>
              <a:t>extension, but </a:t>
            </a:r>
            <a:r>
              <a:rPr lang="en-US" altLang="zh-TW" b="1" dirty="0"/>
              <a:t>closed</a:t>
            </a:r>
            <a:r>
              <a:rPr lang="en-US" altLang="zh-TW" dirty="0"/>
              <a:t> </a:t>
            </a:r>
            <a:r>
              <a:rPr lang="en-US" altLang="zh-TW" dirty="0" smtClean="0"/>
              <a:t>for modification.</a:t>
            </a:r>
          </a:p>
          <a:p>
            <a:endParaRPr lang="en-US" altLang="zh-TW" dirty="0"/>
          </a:p>
          <a:p>
            <a:r>
              <a:rPr lang="en-US" altLang="zh-TW" smtClean="0"/>
              <a:t>2. By </a:t>
            </a:r>
            <a:r>
              <a:rPr lang="en-US" altLang="zh-TW" dirty="0"/>
              <a:t>dynamically composing </a:t>
            </a:r>
            <a:r>
              <a:rPr lang="en-US" altLang="zh-TW" dirty="0" smtClean="0"/>
              <a:t>objects, We </a:t>
            </a:r>
            <a:r>
              <a:rPr lang="en-US" altLang="zh-TW" dirty="0"/>
              <a:t>can add new functionality by writing new code rather than altering </a:t>
            </a:r>
            <a:r>
              <a:rPr lang="en-US" altLang="zh-TW" dirty="0" smtClean="0"/>
              <a:t>existing code</a:t>
            </a:r>
            <a:r>
              <a:rPr lang="en-US" altLang="zh-TW" dirty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6581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27584" y="2636912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So how to design better?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600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Use </a:t>
            </a:r>
            <a:r>
              <a:rPr lang="en-US" altLang="zh-TW" dirty="0"/>
              <a:t>D</a:t>
            </a:r>
            <a:r>
              <a:rPr lang="en-US" altLang="zh-TW" dirty="0" smtClean="0"/>
              <a:t>ecorator pattern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/>
              <a:t>Decorators + Components</a:t>
            </a:r>
            <a:endParaRPr lang="zh-TW" altLang="en-US" b="1" dirty="0"/>
          </a:p>
        </p:txBody>
      </p:sp>
      <p:sp>
        <p:nvSpPr>
          <p:cNvPr id="4" name="橢圓 3"/>
          <p:cNvSpPr/>
          <p:nvPr/>
        </p:nvSpPr>
        <p:spPr>
          <a:xfrm>
            <a:off x="1115616" y="2348880"/>
            <a:ext cx="6840760" cy="41764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4139952" y="3573016"/>
            <a:ext cx="2664296" cy="2376264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411760" y="299695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/>
              <a:t>Decorator</a:t>
            </a:r>
            <a:endParaRPr lang="zh-TW" altLang="en-US" b="1" dirty="0"/>
          </a:p>
        </p:txBody>
      </p:sp>
      <p:sp>
        <p:nvSpPr>
          <p:cNvPr id="8" name="文字方塊 7"/>
          <p:cNvSpPr txBox="1"/>
          <p:nvPr/>
        </p:nvSpPr>
        <p:spPr>
          <a:xfrm>
            <a:off x="4860032" y="425244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/>
              <a:t>Component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51154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About </a:t>
            </a:r>
            <a:r>
              <a:rPr lang="en-US" altLang="zh-TW" dirty="0"/>
              <a:t>Decorator </a:t>
            </a:r>
            <a:r>
              <a:rPr lang="en-US" altLang="zh-TW" dirty="0" smtClean="0"/>
              <a:t>pattern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971600" y="1530138"/>
            <a:ext cx="2520280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1. </a:t>
            </a:r>
            <a:r>
              <a:rPr lang="en-US" altLang="zh-TW" dirty="0"/>
              <a:t>We start with our </a:t>
            </a:r>
            <a:r>
              <a:rPr lang="en-US" altLang="zh-TW" dirty="0" err="1"/>
              <a:t>DarkRoast</a:t>
            </a:r>
            <a:r>
              <a:rPr lang="en-US" altLang="zh-TW" dirty="0"/>
              <a:t> object.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971600" y="2855838"/>
            <a:ext cx="2448272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r>
              <a:rPr lang="en-US" altLang="zh-TW" dirty="0" smtClean="0"/>
              <a:t>. </a:t>
            </a:r>
            <a:r>
              <a:rPr lang="en-US" altLang="zh-TW" dirty="0"/>
              <a:t>The customer wants Mocha, so we create a </a:t>
            </a:r>
            <a:r>
              <a:rPr lang="en-US" altLang="zh-TW" b="1" dirty="0" smtClean="0"/>
              <a:t>Mocha object </a:t>
            </a:r>
            <a:r>
              <a:rPr lang="en-US" altLang="zh-TW" dirty="0"/>
              <a:t>and </a:t>
            </a:r>
            <a:r>
              <a:rPr lang="en-US" altLang="zh-TW" b="1" dirty="0"/>
              <a:t>wrap it around the </a:t>
            </a:r>
            <a:r>
              <a:rPr lang="en-US" altLang="zh-TW" b="1" dirty="0" err="1"/>
              <a:t>DarkRoast</a:t>
            </a:r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827583" y="4941168"/>
            <a:ext cx="2880321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3. </a:t>
            </a:r>
            <a:r>
              <a:rPr lang="en-US" altLang="zh-TW" dirty="0"/>
              <a:t>The customer also wants Whip, so we create a</a:t>
            </a:r>
          </a:p>
          <a:p>
            <a:r>
              <a:rPr lang="en-US" altLang="zh-TW" dirty="0"/>
              <a:t>Whip decorator and wrap Mocha with it.</a:t>
            </a:r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637" y="1124744"/>
            <a:ext cx="3963715" cy="1552907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637" y="2747166"/>
            <a:ext cx="3963715" cy="1796399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910" y="4653136"/>
            <a:ext cx="3899442" cy="1988253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16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About Decorator </a:t>
            </a:r>
            <a:r>
              <a:rPr lang="en-US" altLang="zh-TW" dirty="0" smtClean="0"/>
              <a:t>pattern (cont.)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90" y="1700808"/>
            <a:ext cx="6979938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718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灰階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5524</TotalTime>
  <Words>271</Words>
  <Application>Microsoft Office PowerPoint</Application>
  <PresentationFormat>如螢幕大小 (4:3)</PresentationFormat>
  <Paragraphs>42</Paragraphs>
  <Slides>21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2" baseType="lpstr">
      <vt:lpstr>Office 佈景主題</vt:lpstr>
      <vt:lpstr>Developer Exchange Group</vt:lpstr>
      <vt:lpstr>Scene</vt:lpstr>
      <vt:lpstr>But we have many flavor of beverage…</vt:lpstr>
      <vt:lpstr>Let’s try to solve the problem</vt:lpstr>
      <vt:lpstr>The Open-Closed Principle</vt:lpstr>
      <vt:lpstr>So how to design better?</vt:lpstr>
      <vt:lpstr>Use Decorator pattern</vt:lpstr>
      <vt:lpstr>About Decorator pattern</vt:lpstr>
      <vt:lpstr>About Decorator pattern (cont.)</vt:lpstr>
      <vt:lpstr>Class diagram of Decorator pattern</vt:lpstr>
      <vt:lpstr>Example of components (superclass)</vt:lpstr>
      <vt:lpstr>Example of components</vt:lpstr>
      <vt:lpstr>Example of decorator(superclass)</vt:lpstr>
      <vt:lpstr>Example of decorator</vt:lpstr>
      <vt:lpstr>Example of main function</vt:lpstr>
      <vt:lpstr>Class diagram  (using decorator framework)</vt:lpstr>
      <vt:lpstr>Advantage of Observer pattern</vt:lpstr>
      <vt:lpstr>More</vt:lpstr>
      <vt:lpstr>Image editor</vt:lpstr>
      <vt:lpstr>Functions of image editor </vt:lpstr>
      <vt:lpstr>Class diagram of image editor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Developer Exchange Group</dc:title>
  <dc:creator>Apple</dc:creator>
  <cp:lastModifiedBy>Apple</cp:lastModifiedBy>
  <cp:revision>75</cp:revision>
  <dcterms:created xsi:type="dcterms:W3CDTF">2015-01-24T05:20:22Z</dcterms:created>
  <dcterms:modified xsi:type="dcterms:W3CDTF">2015-03-08T13:31:09Z</dcterms:modified>
</cp:coreProperties>
</file>